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81BA8F7-951D-485D-9FF7-B7B1FF7DADEA}">
  <a:tblStyle styleId="{281BA8F7-951D-485D-9FF7-B7B1FF7DADE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BB34E0D-4705-48B0-AAAE-B74BE84EE88D}"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PlusJakartaSansMedium-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8ca1fe02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8ca1fe02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38ca1fe027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38ca1fe027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42026ad6f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42026ad6f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42026ad6fb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42026ad6fb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2026ad6fb_0_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42026ad6fb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39f666dbc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39f666dbc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3bb7714893_1_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3bb7714893_1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hyperlink" Target="https://www.youtube.com/watch?v=DduN1cU2p9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youtu.be/DduN1cU2p9U?feature=share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in Africa Guided Notes</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775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Causes &amp; Justifications for Imperialism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the Scramble for Africa in your own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View the image and answer the questions.</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Who is involved in cutting up the Congo? Who is missing?</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Choose an image element and explain its significance or meaning as a symbol. (pumpkin, knives, table cloth, bear, etc)</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do you think is the point of view of François Maréchal, the artist?</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innovations in technology and medicine contribute to European colonization?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Watch the </a:t>
            </a:r>
            <a:r>
              <a:rPr lang="en" sz="1200" u="sng">
                <a:solidFill>
                  <a:schemeClr val="hlink"/>
                </a:solidFill>
                <a:latin typeface="Inter"/>
                <a:ea typeface="Inter"/>
                <a:cs typeface="Inter"/>
                <a:sym typeface="Inter"/>
                <a:hlinkClick r:id="rId5"/>
              </a:rPr>
              <a:t>video</a:t>
            </a:r>
            <a:r>
              <a:rPr lang="en" sz="1200">
                <a:solidFill>
                  <a:schemeClr val="dk1"/>
                </a:solidFill>
                <a:latin typeface="Inter"/>
                <a:ea typeface="Inter"/>
                <a:cs typeface="Inter"/>
                <a:sym typeface="Inter"/>
              </a:rPr>
              <a:t> and answer the questions. (Transcript on page 2)</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How did Ethiopia avoid colonization?</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Why is there debate about the history of colonization in Liberia?</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pic>
        <p:nvPicPr>
          <p:cNvPr id="109" name="Google Shape;109;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0" name="Google Shape;110;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1" name="Google Shape;111;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2" name="Google Shape;112;p26"/>
          <p:cNvGraphicFramePr/>
          <p:nvPr/>
        </p:nvGraphicFramePr>
        <p:xfrm>
          <a:off x="381538" y="3607186"/>
          <a:ext cx="3000000" cy="3000000"/>
        </p:xfrm>
        <a:graphic>
          <a:graphicData uri="http://schemas.openxmlformats.org/drawingml/2006/table">
            <a:tbl>
              <a:tblPr>
                <a:noFill/>
                <a:tableStyleId>{281BA8F7-951D-485D-9FF7-B7B1FF7DADEA}</a:tableStyleId>
              </a:tblPr>
              <a:tblGrid>
                <a:gridCol w="7073075"/>
              </a:tblGrid>
              <a:tr h="431125">
                <a:tc>
                  <a:txBody>
                    <a:bodyPr/>
                    <a:lstStyle/>
                    <a:p>
                      <a:pPr indent="0" lvl="0" marL="0" rtl="0" algn="l">
                        <a:spcBef>
                          <a:spcPts val="0"/>
                        </a:spcBef>
                        <a:spcAft>
                          <a:spcPts val="0"/>
                        </a:spcAft>
                        <a:buNone/>
                      </a:pPr>
                      <a:r>
                        <a:rPr lang="en" sz="1200">
                          <a:latin typeface="Halant"/>
                          <a:ea typeface="Halant"/>
                          <a:cs typeface="Halant"/>
                          <a:sym typeface="Halant"/>
                        </a:rPr>
                        <a:t>Slide 5: Scramble for Africa </a:t>
                      </a: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65100" rtl="0" algn="l">
                        <a:spcBef>
                          <a:spcPts val="0"/>
                        </a:spcBef>
                        <a:spcAft>
                          <a:spcPts val="0"/>
                        </a:spcAft>
                        <a:buNone/>
                      </a:pPr>
                      <a:r>
                        <a:rPr lang="en" sz="1200">
                          <a:solidFill>
                            <a:schemeClr val="dk1"/>
                          </a:solidFill>
                          <a:highlight>
                            <a:srgbClr val="FFFFFF"/>
                          </a:highlight>
                          <a:latin typeface="Inter"/>
                          <a:ea typeface="Inter"/>
                          <a:cs typeface="Inter"/>
                          <a:sym typeface="Inter"/>
                        </a:rPr>
                        <a:t>The scramble for Africa. You've probably heard that phrase somewhere before. It should come as no surprise that it was an actual scramble. European leaders wanted gold from the west, diamonds from the south, and everything in between. The scramble happened roughly between 1884 and 1914 when European governments partitioned part of the African continent into colonies, free trade areas and smaller states that were controlled by them. But two nations seems to dodge the grips of colonial rule- Ethiopia and Liberia. Ethiopia, one of the oldest countries in the world. In the first century, a kingdom located in the north- Axum was considered to be as one of the four greatest powers alongside Rome, Persia, and China. The country fought and won victories against a series of invaders, including European colonizers throughout the millennia. This was credited to its geographical isolation, economic prowess, and unity among the people. The country is considered as not colonized despite a brief occupation by Italy between 1935 and 1941. Its last Emperor Haile Selassie I was a central figure in the Rastafarian movement, originated in the Caribbean. Now there is an ongoing debate on whether Liberia was actually colonized. The debate has never come to a real conclusion. And here's why. Liberia managed to get her independence in the late 19th century during the Scramble for Africa. However, a society in America had its eyes set on Liberia. In 1817, the American Colonization Society, or the ACS, was founded and the purpose was to send freed African American slaves to Africa. This society was founded by private groups and not the American government itself. That is the reason why Liberia is not officially known or seen as an American colony. By 1867, the society sent about 12,000 freed African American slaves here to settle in Liberia. And when they arrived, they arrived on the Providence Island. This island was first called Dozoa, it was later, changed to Perseverance, and now Providence Island. A lot of the locals here were not pleased with the new settlers. The reason was the locals felt the new settlers were taking control politically, even though they were a minority of the population. And that is why the ongoing debate on whether the country was truly free continues.</a:t>
                      </a:r>
                      <a:endParaRPr sz="1200">
                        <a:solidFill>
                          <a:schemeClr val="dk1"/>
                        </a:solidFill>
                        <a:highlight>
                          <a:srgbClr val="FFFFFF"/>
                        </a:highlight>
                        <a:latin typeface="Inter"/>
                        <a:ea typeface="Inter"/>
                        <a:cs typeface="Inter"/>
                        <a:sym typeface="Inter"/>
                      </a:endParaRPr>
                    </a:p>
                  </a:txBody>
                  <a:tcPr marT="91425" marB="91425" marR="91425" marL="121450"/>
                </a:tc>
              </a:tr>
            </a:tbl>
          </a:graphicData>
        </a:graphic>
      </p:graphicFrame>
      <p:sp>
        <p:nvSpPr>
          <p:cNvPr id="113" name="Google Shape;113;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in Africa Guided Notes</a:t>
            </a:r>
            <a:endParaRPr sz="1900">
              <a:solidFill>
                <a:schemeClr val="dk1"/>
              </a:solidFill>
              <a:latin typeface="Halant"/>
              <a:ea typeface="Halant"/>
              <a:cs typeface="Halant"/>
              <a:sym typeface="Halant"/>
            </a:endParaRPr>
          </a:p>
        </p:txBody>
      </p:sp>
      <p:sp>
        <p:nvSpPr>
          <p:cNvPr id="114" name="Google Shape;114;p26"/>
          <p:cNvSpPr txBox="1"/>
          <p:nvPr/>
        </p:nvSpPr>
        <p:spPr>
          <a:xfrm>
            <a:off x="349675" y="643250"/>
            <a:ext cx="70731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Imperialism in Africa Presentation.</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What do you think are some of the implications of imposing borders on African peoples?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What is the main difference between “settler colonialism” and “economic imperialism?”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Economic Imperialism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Belgian Congo</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20" name="Google Shape;120;p2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21" name="Google Shape;121;p27"/>
          <p:cNvSpPr txBox="1"/>
          <p:nvPr/>
        </p:nvSpPr>
        <p:spPr>
          <a:xfrm>
            <a:off x="469050" y="12155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and secondary sources. Then, answer the accompanying questions and share your information with a partner to compare. </a:t>
            </a:r>
            <a:endParaRPr/>
          </a:p>
        </p:txBody>
      </p:sp>
      <p:graphicFrame>
        <p:nvGraphicFramePr>
          <p:cNvPr id="122" name="Google Shape;122;p27"/>
          <p:cNvGraphicFramePr/>
          <p:nvPr/>
        </p:nvGraphicFramePr>
        <p:xfrm>
          <a:off x="469041" y="1781035"/>
          <a:ext cx="3000000" cy="3000000"/>
        </p:xfrm>
        <a:graphic>
          <a:graphicData uri="http://schemas.openxmlformats.org/drawingml/2006/table">
            <a:tbl>
              <a:tblPr>
                <a:noFill/>
                <a:tableStyleId>{FBB34E0D-4705-48B0-AAAE-B74BE84EE88D}</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Historical </a:t>
                      </a:r>
                      <a:r>
                        <a:rPr b="1" lang="en" sz="1200">
                          <a:solidFill>
                            <a:schemeClr val="dk1"/>
                          </a:solidFill>
                          <a:latin typeface="Inter"/>
                          <a:ea typeface="Inter"/>
                          <a:cs typeface="Inter"/>
                          <a:sym typeface="Inter"/>
                        </a:rPr>
                        <a:t>Context: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King Leopold II of Belgium personally ruled over the Congo “Free” State. He claimed this territory as his own personal possession in February 1885. Under his reign, the Congo was an example of one of the most extreme and horrific forms of economic imperialism and exploitation in imperialized Africa. The Congo had a significant amount of natural resources that the Europeans coveted; in particular, rubber and ivory, both of which were important for industrial machines and products. The native Congolese people were consistently exploited and treated with violence at the hands of Leopold’s agents. Congolese villages were given quotas to meet, and if the workers did not reach said quotas, they were met with horrific punishments- they were beaten or killed, and some had their hands severed off to scare others into submission. These people were not paid for their labor, and to ensure that they did not run away, the Belgians would sometimes hold their spouses captive. During King Leopold’s rule of the Congo, from its beginning in 1885 until 1908 when Belgium took over its rule after the land was forcefully taken away from Leopold, an estimated 8 million Congolese people died.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23" name="Google Shape;123;p2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24" name="Google Shape;12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6" name="Google Shape;126;p27"/>
          <p:cNvGraphicFramePr/>
          <p:nvPr/>
        </p:nvGraphicFramePr>
        <p:xfrm>
          <a:off x="469041" y="4752835"/>
          <a:ext cx="3000000" cy="3000000"/>
        </p:xfrm>
        <a:graphic>
          <a:graphicData uri="http://schemas.openxmlformats.org/drawingml/2006/table">
            <a:tbl>
              <a:tblPr>
                <a:noFill/>
                <a:tableStyleId>{FBB34E0D-4705-48B0-AAAE-B74BE84EE88D}</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1: Excerpt from Article 11 of the General Act of Berlin of February 26, 1885.</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Signatory Powers exercising sovereign rights or authority in African territories will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continue to watch over the preservation of the native populations and to supervise the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improvement of the conditions of their moral and material well-being. They will, in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particular, endeavour to secure the complete suppression of slavery in all its forms and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of the slave trade by land and sea.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They will protect and favour, without distinction of nationality or of religion, the religious,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scientific or charitable institutions and undertakings created and organized by the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nationals of the other Signatory Powers and of States, Members of the League of</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Nations, which may adhere to the present Convention, which aim at leading the natives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path of progress and civilisation. Scientific missions, their property and their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collections, shall likewise be the objects of special solicitude.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Economic Imperialism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Belgian Congo</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32" name="Google Shape;132;p2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33" name="Google Shape;133;p28"/>
          <p:cNvSpPr txBox="1"/>
          <p:nvPr/>
        </p:nvSpPr>
        <p:spPr>
          <a:xfrm>
            <a:off x="469050" y="11393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and secondary sources. Then, answer the accompanying questions and share your information with a partner to compare. </a:t>
            </a:r>
            <a:endParaRPr/>
          </a:p>
        </p:txBody>
      </p:sp>
      <p:graphicFrame>
        <p:nvGraphicFramePr>
          <p:cNvPr id="134" name="Google Shape;134;p28"/>
          <p:cNvGraphicFramePr/>
          <p:nvPr/>
        </p:nvGraphicFramePr>
        <p:xfrm>
          <a:off x="4910291" y="2314435"/>
          <a:ext cx="3000000" cy="3000000"/>
        </p:xfrm>
        <a:graphic>
          <a:graphicData uri="http://schemas.openxmlformats.org/drawingml/2006/table">
            <a:tbl>
              <a:tblPr>
                <a:noFill/>
                <a:tableStyleId>{FBB34E0D-4705-48B0-AAAE-B74BE84EE88D}</a:tableStyleId>
              </a:tblPr>
              <a:tblGrid>
                <a:gridCol w="919950"/>
                <a:gridCol w="674625"/>
                <a:gridCol w="1179500"/>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2: Unknown photographer, </a:t>
                      </a:r>
                      <a:br>
                        <a:rPr lang="en" sz="1200">
                          <a:solidFill>
                            <a:schemeClr val="dk1"/>
                          </a:solidFill>
                          <a:latin typeface="Halant"/>
                          <a:ea typeface="Halant"/>
                          <a:cs typeface="Halant"/>
                          <a:sym typeface="Halant"/>
                        </a:rPr>
                      </a:br>
                      <a:r>
                        <a:rPr lang="en" sz="1200">
                          <a:solidFill>
                            <a:schemeClr val="dk1"/>
                          </a:solidFill>
                          <a:latin typeface="Halant"/>
                          <a:ea typeface="Halant"/>
                          <a:cs typeface="Halant"/>
                          <a:sym typeface="Halant"/>
                        </a:rPr>
                        <a:t>“Mutilated Congolese Children and Adults,” before 1905. Public Domain.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King Leopold II of Belgium personally owned the “Congo Free State” and was responsible for the deaths of millions of Congolese as a result of inhumane mistreatment of them as part of their forced labor to produce rubber. If villages did not meet quotas or opposed the colonial government in some other way, one of the punishments was amputation of limbs.</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35" name="Google Shape;135;p2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36" name="Google Shape;13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7" name="Google Shape;137;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8" name="Google Shape;138;p28"/>
          <p:cNvPicPr preferRelativeResize="0"/>
          <p:nvPr/>
        </p:nvPicPr>
        <p:blipFill>
          <a:blip r:embed="rId5">
            <a:alphaModFix/>
          </a:blip>
          <a:stretch>
            <a:fillRect/>
          </a:stretch>
        </p:blipFill>
        <p:spPr>
          <a:xfrm>
            <a:off x="469050" y="1880339"/>
            <a:ext cx="4362408" cy="654361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Economic Imperialism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Belgian Congo</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4" name="Google Shape;144;p29"/>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45" name="Google Shape;145;p29"/>
          <p:cNvSpPr txBox="1"/>
          <p:nvPr/>
        </p:nvSpPr>
        <p:spPr>
          <a:xfrm>
            <a:off x="469050" y="10631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and secondary sources. Then, answer the accompanying questions and share your information with a partner to compare. </a:t>
            </a:r>
            <a:endParaRPr/>
          </a:p>
        </p:txBody>
      </p:sp>
      <p:pic>
        <p:nvPicPr>
          <p:cNvPr id="146" name="Google Shape;146;p2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47" name="Google Shape;147;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9" name="Google Shape;149;p29"/>
          <p:cNvGraphicFramePr/>
          <p:nvPr/>
        </p:nvGraphicFramePr>
        <p:xfrm>
          <a:off x="469041" y="1552435"/>
          <a:ext cx="3000000" cy="3000000"/>
        </p:xfrm>
        <a:graphic>
          <a:graphicData uri="http://schemas.openxmlformats.org/drawingml/2006/table">
            <a:tbl>
              <a:tblPr>
                <a:noFill/>
                <a:tableStyleId>{FBB34E0D-4705-48B0-AAAE-B74BE84EE88D}</a:tableStyleId>
              </a:tblPr>
              <a:tblGrid>
                <a:gridCol w="2266425"/>
                <a:gridCol w="1662050"/>
                <a:gridCol w="2905850"/>
              </a:tblGrid>
              <a:tr h="299750">
                <a:tc gridSpan="3">
                  <a:txBody>
                    <a:bodyPr/>
                    <a:lstStyle/>
                    <a:p>
                      <a:pPr indent="0" lvl="0" marL="0" rtl="0" algn="l">
                        <a:lnSpc>
                          <a:spcPct val="100000"/>
                        </a:lnSpc>
                        <a:spcBef>
                          <a:spcPts val="0"/>
                        </a:spcBef>
                        <a:spcAft>
                          <a:spcPts val="0"/>
                        </a:spcAft>
                        <a:buNone/>
                      </a:pPr>
                      <a:r>
                        <a:rPr lang="en" sz="1100">
                          <a:solidFill>
                            <a:schemeClr val="dk1"/>
                          </a:solidFill>
                          <a:latin typeface="Halant"/>
                          <a:ea typeface="Halant"/>
                          <a:cs typeface="Halant"/>
                          <a:sym typeface="Halant"/>
                        </a:rPr>
                        <a:t>Source 3: Roger Casement, </a:t>
                      </a:r>
                      <a:r>
                        <a:rPr i="1" lang="en" sz="1100">
                          <a:solidFill>
                            <a:schemeClr val="dk1"/>
                          </a:solidFill>
                          <a:latin typeface="Halant"/>
                          <a:ea typeface="Halant"/>
                          <a:cs typeface="Halant"/>
                          <a:sym typeface="Halant"/>
                        </a:rPr>
                        <a:t>Correspondence and Report from His Majesty's Consul at Boma Respecting the Administration of the Independent State of the Congo</a:t>
                      </a:r>
                      <a:r>
                        <a:rPr lang="en" sz="1100">
                          <a:solidFill>
                            <a:schemeClr val="dk1"/>
                          </a:solidFill>
                          <a:latin typeface="Halant"/>
                          <a:ea typeface="Halant"/>
                          <a:cs typeface="Halant"/>
                          <a:sym typeface="Halant"/>
                        </a:rPr>
                        <a:t>, 1904.</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900">
                          <a:solidFill>
                            <a:schemeClr val="dk1"/>
                          </a:solidFill>
                          <a:latin typeface="Inter"/>
                          <a:ea typeface="Inter"/>
                          <a:cs typeface="Inter"/>
                          <a:sym typeface="Inter"/>
                        </a:rPr>
                        <a:t>Note: Roger Casement was a Irish diplomat who worked in the Congo for the African International Association beginning in 1884.</a:t>
                      </a:r>
                      <a:endParaRPr sz="9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He gave, as an explanation, when I asked for the reason of this fear of the white man, that as these people were great savages, and knew themselves how many crimes they had committed, they doubtless feared that the white man of the Government was coming to punish their misconduct. He added that they had undoubtedly had an “awful past” at the hands of some of the officials who had preceded him in the local administration, and that it would take time for confidence to be restored. Men, he said, still came to him whose hands had been cut off by the Government soldiers during those evil days, and he said there were still many victims of this species of mutilation in the surrounding country. Two cases of the kind came to my actual notice while I was in the lake. One, a young man, both of whose hands had been beaten off with the butt ends of rifles against a tree, the other a young lad of 11 or 12 years of age, whose right hand was cut off at the wrist.</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graphicFrame>
        <p:nvGraphicFramePr>
          <p:cNvPr id="150" name="Google Shape;150;p29"/>
          <p:cNvGraphicFramePr/>
          <p:nvPr/>
        </p:nvGraphicFramePr>
        <p:xfrm>
          <a:off x="469041" y="4448035"/>
          <a:ext cx="3000000" cy="3000000"/>
        </p:xfrm>
        <a:graphic>
          <a:graphicData uri="http://schemas.openxmlformats.org/drawingml/2006/table">
            <a:tbl>
              <a:tblPr>
                <a:noFill/>
                <a:tableStyleId>{FBB34E0D-4705-48B0-AAAE-B74BE84EE88D}</a:tableStyleId>
              </a:tblPr>
              <a:tblGrid>
                <a:gridCol w="2266425"/>
                <a:gridCol w="1662050"/>
                <a:gridCol w="2905850"/>
              </a:tblGrid>
              <a:tr h="596225">
                <a:tc gridSpan="3">
                  <a:txBody>
                    <a:bodyPr/>
                    <a:lstStyle/>
                    <a:p>
                      <a:pPr indent="0" lvl="0" marL="0" rtl="0" algn="l">
                        <a:lnSpc>
                          <a:spcPct val="115000"/>
                        </a:lnSpc>
                        <a:spcBef>
                          <a:spcPts val="0"/>
                        </a:spcBef>
                        <a:spcAft>
                          <a:spcPts val="0"/>
                        </a:spcAft>
                        <a:buNone/>
                      </a:pPr>
                      <a:r>
                        <a:rPr lang="en" sz="1100">
                          <a:solidFill>
                            <a:schemeClr val="dk1"/>
                          </a:solidFill>
                          <a:latin typeface="Halant"/>
                          <a:ea typeface="Halant"/>
                          <a:cs typeface="Halant"/>
                          <a:sym typeface="Halant"/>
                        </a:rPr>
                        <a:t>Source 4: Howard French, “Confronting Belgium’s Colonial Legacy”, </a:t>
                      </a:r>
                      <a:r>
                        <a:rPr i="1" lang="en" sz="1100">
                          <a:solidFill>
                            <a:schemeClr val="dk1"/>
                          </a:solidFill>
                          <a:latin typeface="Halant"/>
                          <a:ea typeface="Halant"/>
                          <a:cs typeface="Halant"/>
                          <a:sym typeface="Halant"/>
                        </a:rPr>
                        <a:t>Foreign Policy</a:t>
                      </a:r>
                      <a:r>
                        <a:rPr lang="en" sz="1100">
                          <a:solidFill>
                            <a:schemeClr val="dk1"/>
                          </a:solidFill>
                          <a:latin typeface="Halant"/>
                          <a:ea typeface="Halant"/>
                          <a:cs typeface="Halant"/>
                          <a:sym typeface="Halant"/>
                        </a:rPr>
                        <a:t>, June 6, 2022.</a:t>
                      </a:r>
                      <a:endParaRPr sz="11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9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900">
                          <a:solidFill>
                            <a:schemeClr val="dk1"/>
                          </a:solidFill>
                          <a:latin typeface="Inter"/>
                          <a:ea typeface="Inter"/>
                          <a:cs typeface="Inter"/>
                          <a:sym typeface="Inter"/>
                        </a:rPr>
                        <a:t>Note: Howard French is Professor of Journalism at Columbia University.</a:t>
                      </a:r>
                      <a:endParaRPr sz="9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Leopold’s posturing against slavery did not prevent him from taking over this territorial bonanza as his private property, under the cruelly ironic name of the Congo Free State, and imposing a regime of forced labor for the purpose of harvesting hundreds of thousands of pounds of ivory as well as one of the successor commodities to sugar in Europe’s drive toward industrialization and wealth: rubber. In the pursuit of rubber production, Leopold’s Congolese subjects were ferociously overworked and mistreated. Female villagers were routinely held hostage, for example, to force men to cull rubber from wild trees in the dense forest, and those who did not meet their production quota frequently had a hand publicly amputated as punishment. In the space of three decades at the end of the 19th century, the Congo went from being one of the places in the world least explored by outsiders to one of the most brutally exploited.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time, this produced an international scandal that required Leopold to surrender personal control of the Congo to the Belgian state, but as many as 10 million inhabitants of the territory were killed outright or driven to early deaths by the dire conditions that prevailed during and immediately after his rule. The Belgian state ruled the Congo very differently but also catastrophically, extracting enormous wealth from its colony while investing little.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Even today, some Belgians deny this history or try to downplay it, saying they created many roads in the colony as well as schools and hospitals. What they decline to acknowledge in making specious arguments like these is that the limited construction that was done was carried out not through investment but again through the forced labor of Africans, and almost none of Belgium’s colonial subjects in the Congo were provided even secondary education…. Belgium didn’t generate its first comprehensive development plan for the colony until 1949, just over 10 years before Congo gained independence.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Economic Imperialism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Belgian Congo</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56" name="Google Shape;156;p30"/>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57" name="Google Shape;157;p30"/>
          <p:cNvSpPr txBox="1"/>
          <p:nvPr/>
        </p:nvSpPr>
        <p:spPr>
          <a:xfrm>
            <a:off x="469050" y="1215525"/>
            <a:ext cx="68343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Using the primary and secondary sources, answer the following questions.</a:t>
            </a:r>
            <a:endParaRPr/>
          </a:p>
        </p:txBody>
      </p:sp>
      <p:graphicFrame>
        <p:nvGraphicFramePr>
          <p:cNvPr id="158" name="Google Shape;158;p30"/>
          <p:cNvGraphicFramePr/>
          <p:nvPr/>
        </p:nvGraphicFramePr>
        <p:xfrm>
          <a:off x="469041" y="1781035"/>
          <a:ext cx="3000000" cy="3000000"/>
        </p:xfrm>
        <a:graphic>
          <a:graphicData uri="http://schemas.openxmlformats.org/drawingml/2006/table">
            <a:tbl>
              <a:tblPr>
                <a:noFill/>
                <a:tableStyleId>{FBB34E0D-4705-48B0-AAAE-B74BE84EE88D}</a:tableStyleId>
              </a:tblPr>
              <a:tblGrid>
                <a:gridCol w="2266425"/>
                <a:gridCol w="1662050"/>
                <a:gridCol w="2905850"/>
              </a:tblGrid>
              <a:tr h="350050">
                <a:tc gridSpan="3" row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Define “economic imperialism.”</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Context: Explain why Congo was a valuable </a:t>
                      </a:r>
                      <a:r>
                        <a:rPr lang="en" sz="1200">
                          <a:solidFill>
                            <a:schemeClr val="dk1"/>
                          </a:solidFill>
                          <a:latin typeface="Inter"/>
                          <a:ea typeface="Inter"/>
                          <a:cs typeface="Inter"/>
                          <a:sym typeface="Inter"/>
                        </a:rPr>
                        <a:t>territory</a:t>
                      </a:r>
                      <a:r>
                        <a:rPr lang="en" sz="1200">
                          <a:solidFill>
                            <a:schemeClr val="dk1"/>
                          </a:solidFill>
                          <a:latin typeface="Inter"/>
                          <a:ea typeface="Inter"/>
                          <a:cs typeface="Inter"/>
                          <a:sym typeface="Inter"/>
                        </a:rPr>
                        <a:t> for King Leopold &amp; Belgium.</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1: Explain the expectations for the treatment of native populations during European </a:t>
                      </a:r>
                      <a:r>
                        <a:rPr lang="en" sz="1200">
                          <a:solidFill>
                            <a:schemeClr val="dk1"/>
                          </a:solidFill>
                          <a:latin typeface="Inter"/>
                          <a:ea typeface="Inter"/>
                          <a:cs typeface="Inter"/>
                          <a:sym typeface="Inter"/>
                        </a:rPr>
                        <a:t>imperialism</a:t>
                      </a:r>
                      <a:r>
                        <a:rPr lang="en" sz="1200">
                          <a:solidFill>
                            <a:schemeClr val="dk1"/>
                          </a:solidFill>
                          <a:latin typeface="Inter"/>
                          <a:ea typeface="Inter"/>
                          <a:cs typeface="Inter"/>
                          <a:sym typeface="Inter"/>
                        </a:rPr>
                        <a:t> based on the document from the Berlin Conference.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2 -4: How was violence used in the Congo to create more </a:t>
                      </a:r>
                      <a:r>
                        <a:rPr lang="en" sz="1200">
                          <a:solidFill>
                            <a:schemeClr val="dk1"/>
                          </a:solidFill>
                          <a:latin typeface="Inter"/>
                          <a:ea typeface="Inter"/>
                          <a:cs typeface="Inter"/>
                          <a:sym typeface="Inter"/>
                        </a:rPr>
                        <a:t>economic</a:t>
                      </a:r>
                      <a:r>
                        <a:rPr lang="en" sz="1200">
                          <a:solidFill>
                            <a:schemeClr val="dk1"/>
                          </a:solidFill>
                          <a:latin typeface="Inter"/>
                          <a:ea typeface="Inter"/>
                          <a:cs typeface="Inter"/>
                          <a:sym typeface="Inter"/>
                        </a:rPr>
                        <a:t> gain for King Leopold?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2 -4: Based on these sources, do you think that King Leopold upheld the expectations from source 1? Why or why not? Provide evidence from at least two sources.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4: Why was the Congo Free State eventually taken away from King Leopold?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Source 4: French notes that even today some Belgians deny the atrocities that took place in Congo or try to downplay them by arguing that the </a:t>
                      </a:r>
                      <a:r>
                        <a:rPr lang="en" sz="1200">
                          <a:solidFill>
                            <a:schemeClr val="dk1"/>
                          </a:solidFill>
                          <a:latin typeface="Inter"/>
                          <a:ea typeface="Inter"/>
                          <a:cs typeface="Inter"/>
                          <a:sym typeface="Inter"/>
                        </a:rPr>
                        <a:t>Belgians</a:t>
                      </a:r>
                      <a:r>
                        <a:rPr lang="en" sz="1200">
                          <a:solidFill>
                            <a:schemeClr val="dk1"/>
                          </a:solidFill>
                          <a:latin typeface="Inter"/>
                          <a:ea typeface="Inter"/>
                          <a:cs typeface="Inter"/>
                          <a:sym typeface="Inter"/>
                        </a:rPr>
                        <a:t> built roads, schools, and hospitals. How does French counter this argument?</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59" name="Google Shape;159;p3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60" name="Google Shape;160;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1" name="Google Shape;161;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67" name="Google Shape;167;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8" name="Google Shape;168;p3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9" name="Google Shape;169;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0" name="Google Shape;170;p31"/>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71" name="Google Shape;171;p31"/>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Settler Colonialism: </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French Algeria</a:t>
            </a:r>
            <a:endParaRPr>
              <a:latin typeface="Inter"/>
              <a:ea typeface="Inter"/>
              <a:cs typeface="Inter"/>
              <a:sym typeface="Inter"/>
            </a:endParaRPr>
          </a:p>
        </p:txBody>
      </p:sp>
      <p:sp>
        <p:nvSpPr>
          <p:cNvPr id="172" name="Google Shape;172;p31"/>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a:latin typeface="Inter"/>
                <a:ea typeface="Inter"/>
                <a:cs typeface="Inter"/>
                <a:sym typeface="Inter"/>
              </a:rPr>
              <a:t>Economic Imperialism: </a:t>
            </a:r>
            <a:endParaRPr>
              <a:latin typeface="Inter"/>
              <a:ea typeface="Inter"/>
              <a:cs typeface="Inter"/>
              <a:sym typeface="Inter"/>
            </a:endParaRPr>
          </a:p>
          <a:p>
            <a:pPr indent="0" lvl="0" marL="0" rtl="0" algn="ctr">
              <a:spcBef>
                <a:spcPts val="0"/>
              </a:spcBef>
              <a:spcAft>
                <a:spcPts val="0"/>
              </a:spcAft>
              <a:buNone/>
            </a:pPr>
            <a:r>
              <a:rPr lang="en">
                <a:latin typeface="Inter"/>
                <a:ea typeface="Inter"/>
                <a:cs typeface="Inter"/>
                <a:sym typeface="Inter"/>
              </a:rPr>
              <a:t>King Leopold’s Congo</a:t>
            </a:r>
            <a:endParaRPr>
              <a:latin typeface="Inter"/>
              <a:ea typeface="Inter"/>
              <a:cs typeface="Inter"/>
              <a:sym typeface="Inter"/>
            </a:endParaRPr>
          </a:p>
        </p:txBody>
      </p:sp>
      <p:graphicFrame>
        <p:nvGraphicFramePr>
          <p:cNvPr id="173" name="Google Shape;173;p31"/>
          <p:cNvGraphicFramePr/>
          <p:nvPr/>
        </p:nvGraphicFramePr>
        <p:xfrm>
          <a:off x="503824" y="3910029"/>
          <a:ext cx="3000000" cy="3000000"/>
        </p:xfrm>
        <a:graphic>
          <a:graphicData uri="http://schemas.openxmlformats.org/drawingml/2006/table">
            <a:tbl>
              <a:tblPr>
                <a:noFill/>
                <a:tableStyleId>{281BA8F7-951D-485D-9FF7-B7B1FF7DADEA}</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74" name="Google Shape;174;p31"/>
          <p:cNvGraphicFramePr/>
          <p:nvPr/>
        </p:nvGraphicFramePr>
        <p:xfrm>
          <a:off x="503824" y="6474548"/>
          <a:ext cx="3000000" cy="3000000"/>
        </p:xfrm>
        <a:graphic>
          <a:graphicData uri="http://schemas.openxmlformats.org/drawingml/2006/table">
            <a:tbl>
              <a:tblPr>
                <a:noFill/>
                <a:tableStyleId>{281BA8F7-951D-485D-9FF7-B7B1FF7DADEA}</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75" name="Google Shape;175;p31"/>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76" name="Google Shape;176;p31"/>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77" name="Google Shape;177;p31"/>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178" name="Google Shape;178;p31"/>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179" name="Google Shape;179;p31"/>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180" name="Google Shape;180;p31"/>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